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Lexend SemiBold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exen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font" Target="fonts/Lexend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Lexend-bold.fntdata"/><Relationship Id="rId10" Type="http://schemas.openxmlformats.org/officeDocument/2006/relationships/slide" Target="slides/slide5.xml"/><Relationship Id="rId32" Type="http://schemas.openxmlformats.org/officeDocument/2006/relationships/font" Target="fonts/Lexen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c54e46f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2c54e46f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2e12d803f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2e12d803f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e12d803f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e12d803f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2e51ed19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2e51ed19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2e12d803f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2e12d803f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2e12d803f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2e12d803f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2e51ed19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2e51ed19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2e51ed19d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2e51ed19d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2e12d803f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2e12d803f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2c54e46f7a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2c54e46f7a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2c54e46f7a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2c54e46f7a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2c54e46f7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2c54e46f7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2e12d803f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2e12d803f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2c54e46f7a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2c54e46f7a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2c54e46f7a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2c54e46f7a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2c54e46f7a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2c54e46f7a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2c54e46f7a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2c54e46f7a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2e12d803f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2e12d803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https://ktla.com/news/local-news/l-a-homicides-down-slightly-so-far-in-2024-report/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2e12d803f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2e12d803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2e12d803f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2e12d803f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43200" y="6594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2216400" y="1750725"/>
            <a:ext cx="4711200" cy="218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686400" y="1750825"/>
            <a:ext cx="528900" cy="528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927600" y="2843900"/>
            <a:ext cx="528900" cy="109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" name="Google Shape;15;p2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3_1_1_1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/>
        </p:nvSpPr>
        <p:spPr>
          <a:xfrm>
            <a:off x="3263350" y="1223800"/>
            <a:ext cx="2617200" cy="2725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32634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/>
          <p:nvPr/>
        </p:nvSpPr>
        <p:spPr>
          <a:xfrm>
            <a:off x="643300" y="1223800"/>
            <a:ext cx="2617200" cy="2725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11"/>
          <p:cNvSpPr txBox="1"/>
          <p:nvPr>
            <p:ph idx="2" type="body"/>
          </p:nvPr>
        </p:nvSpPr>
        <p:spPr>
          <a:xfrm>
            <a:off x="6501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83400" y="1223800"/>
            <a:ext cx="2617200" cy="272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11"/>
          <p:cNvSpPr txBox="1"/>
          <p:nvPr>
            <p:ph idx="3" type="subTitle"/>
          </p:nvPr>
        </p:nvSpPr>
        <p:spPr>
          <a:xfrm>
            <a:off x="58835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"/>
          <p:cNvSpPr txBox="1"/>
          <p:nvPr>
            <p:ph idx="4" type="body"/>
          </p:nvPr>
        </p:nvSpPr>
        <p:spPr>
          <a:xfrm>
            <a:off x="546686" y="3949300"/>
            <a:ext cx="2404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46" name="Google Shape;146;p11"/>
          <p:cNvSpPr txBox="1"/>
          <p:nvPr>
            <p:ph idx="5" type="subTitle"/>
          </p:nvPr>
        </p:nvSpPr>
        <p:spPr>
          <a:xfrm>
            <a:off x="6463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1"/>
          <p:cNvSpPr txBox="1"/>
          <p:nvPr>
            <p:ph idx="6" type="body"/>
          </p:nvPr>
        </p:nvSpPr>
        <p:spPr>
          <a:xfrm>
            <a:off x="32648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11"/>
          <p:cNvSpPr txBox="1"/>
          <p:nvPr>
            <p:ph idx="7" type="body"/>
          </p:nvPr>
        </p:nvSpPr>
        <p:spPr>
          <a:xfrm>
            <a:off x="588340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" name="Google Shape;149;p11"/>
          <p:cNvSpPr txBox="1"/>
          <p:nvPr>
            <p:ph idx="8" type="body"/>
          </p:nvPr>
        </p:nvSpPr>
        <p:spPr>
          <a:xfrm>
            <a:off x="65015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0" name="Google Shape;150;p11"/>
          <p:cNvSpPr txBox="1"/>
          <p:nvPr>
            <p:ph idx="9" type="body"/>
          </p:nvPr>
        </p:nvSpPr>
        <p:spPr>
          <a:xfrm>
            <a:off x="18804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1" name="Google Shape;151;p11"/>
          <p:cNvSpPr txBox="1"/>
          <p:nvPr>
            <p:ph idx="13" type="body"/>
          </p:nvPr>
        </p:nvSpPr>
        <p:spPr>
          <a:xfrm>
            <a:off x="32667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2" name="Google Shape;152;p11"/>
          <p:cNvSpPr txBox="1"/>
          <p:nvPr>
            <p:ph idx="14" type="body"/>
          </p:nvPr>
        </p:nvSpPr>
        <p:spPr>
          <a:xfrm>
            <a:off x="44971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3" name="Google Shape;153;p11"/>
          <p:cNvSpPr txBox="1"/>
          <p:nvPr>
            <p:ph idx="15" type="body"/>
          </p:nvPr>
        </p:nvSpPr>
        <p:spPr>
          <a:xfrm>
            <a:off x="58834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4" name="Google Shape;154;p11"/>
          <p:cNvSpPr txBox="1"/>
          <p:nvPr>
            <p:ph idx="16" type="body"/>
          </p:nvPr>
        </p:nvSpPr>
        <p:spPr>
          <a:xfrm>
            <a:off x="711372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5" name="Google Shape;155;p1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1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Pros and Cons">
  <p:cSld name="TITLE_3_1_1_1_1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/>
          <p:nvPr/>
        </p:nvSpPr>
        <p:spPr>
          <a:xfrm>
            <a:off x="298286" y="2469752"/>
            <a:ext cx="2849400" cy="236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3148000" y="2469752"/>
            <a:ext cx="2849400" cy="23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5984943" y="2469752"/>
            <a:ext cx="2849400" cy="2367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12"/>
          <p:cNvSpPr/>
          <p:nvPr>
            <p:ph idx="2" type="pic"/>
          </p:nvPr>
        </p:nvSpPr>
        <p:spPr>
          <a:xfrm>
            <a:off x="299192" y="1071125"/>
            <a:ext cx="2861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2"/>
          <p:cNvSpPr/>
          <p:nvPr>
            <p:ph idx="3" type="pic"/>
          </p:nvPr>
        </p:nvSpPr>
        <p:spPr>
          <a:xfrm>
            <a:off x="3147675" y="1071125"/>
            <a:ext cx="28371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"/>
          <p:cNvSpPr/>
          <p:nvPr>
            <p:ph idx="4" type="pic"/>
          </p:nvPr>
        </p:nvSpPr>
        <p:spPr>
          <a:xfrm>
            <a:off x="5984750" y="1071125"/>
            <a:ext cx="2849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5" type="body"/>
          </p:nvPr>
        </p:nvSpPr>
        <p:spPr>
          <a:xfrm>
            <a:off x="3157834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8" name="Google Shape;168;p12"/>
          <p:cNvSpPr txBox="1"/>
          <p:nvPr>
            <p:ph idx="6" type="body"/>
          </p:nvPr>
        </p:nvSpPr>
        <p:spPr>
          <a:xfrm>
            <a:off x="6001839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12"/>
          <p:cNvSpPr txBox="1"/>
          <p:nvPr>
            <p:ph idx="7" type="body"/>
          </p:nvPr>
        </p:nvSpPr>
        <p:spPr>
          <a:xfrm>
            <a:off x="317282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" name="Google Shape;170;p12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2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1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itional Points">
  <p:cSld name="TITLE_3_1_1_1_1_1_1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13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/>
          <p:nvPr>
            <p:ph idx="2" type="pic"/>
          </p:nvPr>
        </p:nvSpPr>
        <p:spPr>
          <a:xfrm>
            <a:off x="3789350" y="1216800"/>
            <a:ext cx="506220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3"/>
          <p:cNvSpPr txBox="1"/>
          <p:nvPr>
            <p:ph idx="3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idx="4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idx="5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6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7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5" name="Google Shape;185;p1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1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1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3_1_1_1_1_1_1_1_1_1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14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" name="Google Shape;192;p1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1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1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3_1_1_1_1_1_1_1_1_1_1_2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15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9" name="Google Shape;199;p1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0" name="Google Shape;200;p1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1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3_1_1_1_1_1_1_1_1_1_1_2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298300" y="1213300"/>
            <a:ext cx="40788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16"/>
          <p:cNvSpPr txBox="1"/>
          <p:nvPr>
            <p:ph idx="1" type="body"/>
          </p:nvPr>
        </p:nvSpPr>
        <p:spPr>
          <a:xfrm>
            <a:off x="2983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16"/>
          <p:cNvSpPr/>
          <p:nvPr/>
        </p:nvSpPr>
        <p:spPr>
          <a:xfrm>
            <a:off x="4377100" y="1213300"/>
            <a:ext cx="40788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16"/>
          <p:cNvSpPr txBox="1"/>
          <p:nvPr>
            <p:ph idx="2" type="body"/>
          </p:nvPr>
        </p:nvSpPr>
        <p:spPr>
          <a:xfrm>
            <a:off x="43771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8" name="Google Shape;208;p1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1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1" name="Google Shape;211;p1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lth and Safety">
  <p:cSld name="TITLE_3_1_1_1_1_1_1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7"/>
          <p:cNvSpPr/>
          <p:nvPr/>
        </p:nvSpPr>
        <p:spPr>
          <a:xfrm>
            <a:off x="6300850" y="1795700"/>
            <a:ext cx="991200" cy="5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17"/>
          <p:cNvSpPr/>
          <p:nvPr>
            <p:ph idx="3" type="pic"/>
          </p:nvPr>
        </p:nvSpPr>
        <p:spPr>
          <a:xfrm>
            <a:off x="6302375" y="2298975"/>
            <a:ext cx="2476800" cy="253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7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17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4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5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6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7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8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17"/>
          <p:cNvSpPr/>
          <p:nvPr/>
        </p:nvSpPr>
        <p:spPr>
          <a:xfrm>
            <a:off x="3789500" y="3927425"/>
            <a:ext cx="2512800" cy="549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p1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7" name="Google Shape;227;p1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s">
  <p:cSld name="TITLE_3_1_1_1_1_1_1_1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1694350" y="1223800"/>
            <a:ext cx="5755200" cy="3534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18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1" name="Google Shape;231;p1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2" name="Google Shape;232;p1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1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p1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ision Making Timelines">
  <p:cSld name="TITLE_3_1_1_1_1_1_1_1_1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idx="1" type="subTitle"/>
          </p:nvPr>
        </p:nvSpPr>
        <p:spPr>
          <a:xfrm>
            <a:off x="97462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2" type="subTitle"/>
          </p:nvPr>
        </p:nvSpPr>
        <p:spPr>
          <a:xfrm>
            <a:off x="1947538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3" type="subTitle"/>
          </p:nvPr>
        </p:nvSpPr>
        <p:spPr>
          <a:xfrm>
            <a:off x="292045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4" type="subTitle"/>
          </p:nvPr>
        </p:nvSpPr>
        <p:spPr>
          <a:xfrm>
            <a:off x="3893363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9"/>
          <p:cNvSpPr txBox="1"/>
          <p:nvPr>
            <p:ph idx="5" type="subTitle"/>
          </p:nvPr>
        </p:nvSpPr>
        <p:spPr>
          <a:xfrm>
            <a:off x="486627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idx="6" type="subTitle"/>
          </p:nvPr>
        </p:nvSpPr>
        <p:spPr>
          <a:xfrm>
            <a:off x="5839189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9"/>
          <p:cNvSpPr txBox="1"/>
          <p:nvPr>
            <p:ph idx="7" type="subTitle"/>
          </p:nvPr>
        </p:nvSpPr>
        <p:spPr>
          <a:xfrm>
            <a:off x="681210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8" type="subTitle"/>
          </p:nvPr>
        </p:nvSpPr>
        <p:spPr>
          <a:xfrm>
            <a:off x="7785014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4" name="Google Shape;244;p19"/>
          <p:cNvCxnSpPr/>
          <p:nvPr/>
        </p:nvCxnSpPr>
        <p:spPr>
          <a:xfrm>
            <a:off x="326031" y="3827919"/>
            <a:ext cx="830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19"/>
          <p:cNvCxnSpPr/>
          <p:nvPr/>
        </p:nvCxnSpPr>
        <p:spPr>
          <a:xfrm>
            <a:off x="1060840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9"/>
          <p:cNvCxnSpPr/>
          <p:nvPr/>
        </p:nvCxnSpPr>
        <p:spPr>
          <a:xfrm>
            <a:off x="2039296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19"/>
          <p:cNvCxnSpPr/>
          <p:nvPr/>
        </p:nvCxnSpPr>
        <p:spPr>
          <a:xfrm>
            <a:off x="3011282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9"/>
          <p:cNvCxnSpPr/>
          <p:nvPr/>
        </p:nvCxnSpPr>
        <p:spPr>
          <a:xfrm>
            <a:off x="3989739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19"/>
          <p:cNvCxnSpPr/>
          <p:nvPr/>
        </p:nvCxnSpPr>
        <p:spPr>
          <a:xfrm>
            <a:off x="4968195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19"/>
          <p:cNvCxnSpPr/>
          <p:nvPr/>
        </p:nvCxnSpPr>
        <p:spPr>
          <a:xfrm>
            <a:off x="5939111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19"/>
          <p:cNvCxnSpPr/>
          <p:nvPr/>
        </p:nvCxnSpPr>
        <p:spPr>
          <a:xfrm>
            <a:off x="6911098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19"/>
          <p:cNvCxnSpPr/>
          <p:nvPr/>
        </p:nvCxnSpPr>
        <p:spPr>
          <a:xfrm>
            <a:off x="7888483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19"/>
          <p:cNvCxnSpPr/>
          <p:nvPr/>
        </p:nvCxnSpPr>
        <p:spPr>
          <a:xfrm>
            <a:off x="15543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19"/>
          <p:cNvCxnSpPr/>
          <p:nvPr/>
        </p:nvCxnSpPr>
        <p:spPr>
          <a:xfrm>
            <a:off x="2532830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19"/>
          <p:cNvCxnSpPr/>
          <p:nvPr/>
        </p:nvCxnSpPr>
        <p:spPr>
          <a:xfrm>
            <a:off x="350481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19"/>
          <p:cNvCxnSpPr/>
          <p:nvPr/>
        </p:nvCxnSpPr>
        <p:spPr>
          <a:xfrm>
            <a:off x="44832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19"/>
          <p:cNvCxnSpPr/>
          <p:nvPr/>
        </p:nvCxnSpPr>
        <p:spPr>
          <a:xfrm>
            <a:off x="5461729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19"/>
          <p:cNvCxnSpPr/>
          <p:nvPr/>
        </p:nvCxnSpPr>
        <p:spPr>
          <a:xfrm>
            <a:off x="6432645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19"/>
          <p:cNvCxnSpPr/>
          <p:nvPr/>
        </p:nvCxnSpPr>
        <p:spPr>
          <a:xfrm>
            <a:off x="7404631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19"/>
          <p:cNvCxnSpPr/>
          <p:nvPr/>
        </p:nvCxnSpPr>
        <p:spPr>
          <a:xfrm>
            <a:off x="8382017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19"/>
          <p:cNvCxnSpPr/>
          <p:nvPr/>
        </p:nvCxnSpPr>
        <p:spPr>
          <a:xfrm>
            <a:off x="56730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19"/>
          <p:cNvSpPr txBox="1"/>
          <p:nvPr>
            <p:ph idx="9" type="body"/>
          </p:nvPr>
        </p:nvSpPr>
        <p:spPr>
          <a:xfrm>
            <a:off x="21972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3" name="Google Shape;263;p19"/>
          <p:cNvSpPr txBox="1"/>
          <p:nvPr>
            <p:ph idx="13" type="body"/>
          </p:nvPr>
        </p:nvSpPr>
        <p:spPr>
          <a:xfrm>
            <a:off x="1676863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4" name="Google Shape;264;p19"/>
          <p:cNvSpPr txBox="1"/>
          <p:nvPr>
            <p:ph idx="14" type="body"/>
          </p:nvPr>
        </p:nvSpPr>
        <p:spPr>
          <a:xfrm>
            <a:off x="3156254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5" name="Google Shape;265;p19"/>
          <p:cNvSpPr txBox="1"/>
          <p:nvPr>
            <p:ph idx="15" type="body"/>
          </p:nvPr>
        </p:nvSpPr>
        <p:spPr>
          <a:xfrm>
            <a:off x="387951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6" name="Google Shape;266;p19"/>
          <p:cNvSpPr txBox="1"/>
          <p:nvPr>
            <p:ph idx="16" type="body"/>
          </p:nvPr>
        </p:nvSpPr>
        <p:spPr>
          <a:xfrm>
            <a:off x="583534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7" name="Google Shape;267;p19"/>
          <p:cNvSpPr txBox="1"/>
          <p:nvPr>
            <p:ph idx="17" type="body"/>
          </p:nvPr>
        </p:nvSpPr>
        <p:spPr>
          <a:xfrm>
            <a:off x="730027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8" name="Google Shape;268;p19"/>
          <p:cNvSpPr txBox="1"/>
          <p:nvPr>
            <p:ph idx="18" type="body"/>
          </p:nvPr>
        </p:nvSpPr>
        <p:spPr>
          <a:xfrm>
            <a:off x="5213426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9" name="Google Shape;269;p1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1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301794" y="301050"/>
            <a:ext cx="66093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19"/>
          <p:cNvSpPr txBox="1"/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/Outro Slide">
  <p:cSld name="TITLE_3_1_1_1_1_1_1_1_1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/>
          <p:nvPr/>
        </p:nvSpPr>
        <p:spPr>
          <a:xfrm>
            <a:off x="4316871" y="2841579"/>
            <a:ext cx="1052100" cy="108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2213760" y="284815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1172300" y="120820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20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20"/>
          <p:cNvSpPr/>
          <p:nvPr/>
        </p:nvSpPr>
        <p:spPr>
          <a:xfrm>
            <a:off x="4316873" y="230015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20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2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p2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ITLE_3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04800" y="3161075"/>
            <a:ext cx="2851500" cy="1679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999150" y="3161050"/>
            <a:ext cx="2840100" cy="167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3156175" y="3161150"/>
            <a:ext cx="2851500" cy="1679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14208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/>
          <p:nvPr>
            <p:ph idx="2" type="pic"/>
          </p:nvPr>
        </p:nvSpPr>
        <p:spPr>
          <a:xfrm>
            <a:off x="3076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3"/>
          <p:cNvSpPr txBox="1"/>
          <p:nvPr>
            <p:ph idx="3" type="body"/>
          </p:nvPr>
        </p:nvSpPr>
        <p:spPr>
          <a:xfrm>
            <a:off x="3164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" name="Google Shape;25;p3"/>
          <p:cNvSpPr/>
          <p:nvPr>
            <p:ph idx="4" type="pic"/>
          </p:nvPr>
        </p:nvSpPr>
        <p:spPr>
          <a:xfrm>
            <a:off x="31591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3"/>
          <p:cNvSpPr/>
          <p:nvPr>
            <p:ph idx="5" type="pic"/>
          </p:nvPr>
        </p:nvSpPr>
        <p:spPr>
          <a:xfrm>
            <a:off x="6010625" y="1316450"/>
            <a:ext cx="28287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04800" y="305325"/>
            <a:ext cx="2851500" cy="1009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3159125" y="811350"/>
            <a:ext cx="1159500" cy="50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28518" y="361238"/>
            <a:ext cx="272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6" type="subTitle"/>
          </p:nvPr>
        </p:nvSpPr>
        <p:spPr>
          <a:xfrm>
            <a:off x="3156683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7" type="body"/>
          </p:nvPr>
        </p:nvSpPr>
        <p:spPr>
          <a:xfrm>
            <a:off x="3158960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8" type="subTitle"/>
          </p:nvPr>
        </p:nvSpPr>
        <p:spPr>
          <a:xfrm>
            <a:off x="6007809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9" type="body"/>
          </p:nvPr>
        </p:nvSpPr>
        <p:spPr>
          <a:xfrm>
            <a:off x="60100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0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/>
          <p:nvPr/>
        </p:nvSpPr>
        <p:spPr>
          <a:xfrm>
            <a:off x="1822200" y="1536600"/>
            <a:ext cx="4986900" cy="1081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5" name="Google Shape;285;p22"/>
          <p:cNvSpPr txBox="1"/>
          <p:nvPr>
            <p:ph type="title"/>
          </p:nvPr>
        </p:nvSpPr>
        <p:spPr>
          <a:xfrm>
            <a:off x="1822300" y="1548425"/>
            <a:ext cx="49869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2"/>
          <p:cNvSpPr/>
          <p:nvPr/>
        </p:nvSpPr>
        <p:spPr>
          <a:xfrm>
            <a:off x="4655406" y="2617800"/>
            <a:ext cx="2159400" cy="98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7" name="Google Shape;287;p22"/>
          <p:cNvSpPr txBox="1"/>
          <p:nvPr>
            <p:ph idx="1" type="subTitle"/>
          </p:nvPr>
        </p:nvSpPr>
        <p:spPr>
          <a:xfrm>
            <a:off x="4649825" y="2625603"/>
            <a:ext cx="2159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9" name="Google Shape;289;p2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3" name="Google Shape;293;p23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23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2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>
            <a:off x="298300" y="1213300"/>
            <a:ext cx="34551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9" name="Google Shape;299;p24"/>
          <p:cNvSpPr txBox="1"/>
          <p:nvPr>
            <p:ph idx="1" type="body"/>
          </p:nvPr>
        </p:nvSpPr>
        <p:spPr>
          <a:xfrm>
            <a:off x="3778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0" name="Google Shape;300;p24"/>
          <p:cNvSpPr/>
          <p:nvPr/>
        </p:nvSpPr>
        <p:spPr>
          <a:xfrm>
            <a:off x="3753400" y="1213300"/>
            <a:ext cx="34551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24"/>
          <p:cNvSpPr txBox="1"/>
          <p:nvPr>
            <p:ph idx="2" type="body"/>
          </p:nvPr>
        </p:nvSpPr>
        <p:spPr>
          <a:xfrm>
            <a:off x="38329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2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3" name="Google Shape;303;p2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2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4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2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0" name="Google Shape;310;p2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5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/>
          <p:nvPr/>
        </p:nvSpPr>
        <p:spPr>
          <a:xfrm>
            <a:off x="298862" y="1213300"/>
            <a:ext cx="42042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370550" y="1290925"/>
            <a:ext cx="40608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2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5" name="Google Shape;315;p2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298300" y="301050"/>
            <a:ext cx="42363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26"/>
          <p:cNvSpPr txBox="1"/>
          <p:nvPr>
            <p:ph type="title"/>
          </p:nvPr>
        </p:nvSpPr>
        <p:spPr>
          <a:xfrm>
            <a:off x="279177" y="338025"/>
            <a:ext cx="42042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6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1" name="Google Shape;321;p27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p27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7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1172300" y="2775600"/>
            <a:ext cx="2953200" cy="89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1172300" y="1477197"/>
            <a:ext cx="5841600" cy="129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4125500" y="2775588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28"/>
          <p:cNvSpPr txBox="1"/>
          <p:nvPr>
            <p:ph type="title"/>
          </p:nvPr>
        </p:nvSpPr>
        <p:spPr>
          <a:xfrm>
            <a:off x="1227050" y="1551048"/>
            <a:ext cx="57321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28"/>
          <p:cNvSpPr txBox="1"/>
          <p:nvPr>
            <p:ph idx="1" type="subTitle"/>
          </p:nvPr>
        </p:nvSpPr>
        <p:spPr>
          <a:xfrm>
            <a:off x="1240100" y="2837775"/>
            <a:ext cx="28323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2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28"/>
          <p:cNvSpPr txBox="1"/>
          <p:nvPr>
            <p:ph idx="2" type="body"/>
          </p:nvPr>
        </p:nvSpPr>
        <p:spPr>
          <a:xfrm>
            <a:off x="1187325" y="3840875"/>
            <a:ext cx="6892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2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2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9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2" name="Google Shape;342;p3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1 Overview">
  <p:cSld name="TITLE_3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172300" y="660200"/>
            <a:ext cx="47112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5883500" y="1756696"/>
            <a:ext cx="1224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1195425" y="734045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2" type="pic"/>
          </p:nvPr>
        </p:nvSpPr>
        <p:spPr>
          <a:xfrm>
            <a:off x="3260500" y="2309850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4"/>
          <p:cNvSpPr/>
          <p:nvPr>
            <p:ph idx="3" type="pic"/>
          </p:nvPr>
        </p:nvSpPr>
        <p:spPr>
          <a:xfrm>
            <a:off x="4849525" y="2309850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idx="1" type="subTitle"/>
          </p:nvPr>
        </p:nvSpPr>
        <p:spPr>
          <a:xfrm>
            <a:off x="317500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31"/>
          <p:cNvSpPr txBox="1"/>
          <p:nvPr>
            <p:ph idx="2" type="subTitle"/>
          </p:nvPr>
        </p:nvSpPr>
        <p:spPr>
          <a:xfrm>
            <a:off x="4421675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1"/>
          <p:cNvSpPr txBox="1"/>
          <p:nvPr>
            <p:ph idx="3" type="subTitle"/>
          </p:nvPr>
        </p:nvSpPr>
        <p:spPr>
          <a:xfrm>
            <a:off x="317500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1"/>
          <p:cNvSpPr txBox="1"/>
          <p:nvPr>
            <p:ph idx="4" type="subTitle"/>
          </p:nvPr>
        </p:nvSpPr>
        <p:spPr>
          <a:xfrm>
            <a:off x="4421675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1"/>
          <p:cNvSpPr txBox="1"/>
          <p:nvPr>
            <p:ph idx="5" type="subTitle"/>
          </p:nvPr>
        </p:nvSpPr>
        <p:spPr>
          <a:xfrm>
            <a:off x="317500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1"/>
          <p:cNvSpPr txBox="1"/>
          <p:nvPr>
            <p:ph idx="6" type="subTitle"/>
          </p:nvPr>
        </p:nvSpPr>
        <p:spPr>
          <a:xfrm>
            <a:off x="4421675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2" name="Google Shape;352;p3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4" name="Google Shape;354;p3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/>
          <p:nvPr/>
        </p:nvSpPr>
        <p:spPr>
          <a:xfrm>
            <a:off x="292600" y="1214724"/>
            <a:ext cx="4239000" cy="250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7" name="Google Shape;357;p32"/>
          <p:cNvSpPr/>
          <p:nvPr>
            <p:ph idx="2" type="pic"/>
          </p:nvPr>
        </p:nvSpPr>
        <p:spPr>
          <a:xfrm>
            <a:off x="4531775" y="1221524"/>
            <a:ext cx="4302600" cy="363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2"/>
          <p:cNvSpPr txBox="1"/>
          <p:nvPr>
            <p:ph idx="1" type="body"/>
          </p:nvPr>
        </p:nvSpPr>
        <p:spPr>
          <a:xfrm>
            <a:off x="340319" y="1261074"/>
            <a:ext cx="40614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3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3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2" name="Google Shape;362;p3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2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/>
          <p:nvPr/>
        </p:nvSpPr>
        <p:spPr>
          <a:xfrm>
            <a:off x="290556" y="1213300"/>
            <a:ext cx="40176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416145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3"/>
          <p:cNvSpPr/>
          <p:nvPr/>
        </p:nvSpPr>
        <p:spPr>
          <a:xfrm>
            <a:off x="4308218" y="1213300"/>
            <a:ext cx="40176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33"/>
          <p:cNvSpPr txBox="1"/>
          <p:nvPr>
            <p:ph idx="2" type="body"/>
          </p:nvPr>
        </p:nvSpPr>
        <p:spPr>
          <a:xfrm>
            <a:off x="4433807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8" name="Google Shape;368;p33"/>
          <p:cNvSpPr txBox="1"/>
          <p:nvPr>
            <p:ph idx="3" type="subTitle"/>
          </p:nvPr>
        </p:nvSpPr>
        <p:spPr>
          <a:xfrm>
            <a:off x="416145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3"/>
          <p:cNvSpPr txBox="1"/>
          <p:nvPr>
            <p:ph idx="4" type="subTitle"/>
          </p:nvPr>
        </p:nvSpPr>
        <p:spPr>
          <a:xfrm>
            <a:off x="4433807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3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3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/>
          <p:nvPr/>
        </p:nvSpPr>
        <p:spPr>
          <a:xfrm>
            <a:off x="290556" y="1213300"/>
            <a:ext cx="28455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34"/>
          <p:cNvSpPr txBox="1"/>
          <p:nvPr>
            <p:ph idx="1" type="body"/>
          </p:nvPr>
        </p:nvSpPr>
        <p:spPr>
          <a:xfrm>
            <a:off x="379498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4"/>
          <p:cNvSpPr/>
          <p:nvPr/>
        </p:nvSpPr>
        <p:spPr>
          <a:xfrm>
            <a:off x="3135874" y="1213300"/>
            <a:ext cx="28455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8" name="Google Shape;378;p34"/>
          <p:cNvSpPr txBox="1"/>
          <p:nvPr>
            <p:ph idx="2" type="body"/>
          </p:nvPr>
        </p:nvSpPr>
        <p:spPr>
          <a:xfrm>
            <a:off x="3224816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4"/>
          <p:cNvSpPr txBox="1"/>
          <p:nvPr>
            <p:ph idx="3" type="subTitle"/>
          </p:nvPr>
        </p:nvSpPr>
        <p:spPr>
          <a:xfrm>
            <a:off x="379498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34"/>
          <p:cNvSpPr txBox="1"/>
          <p:nvPr>
            <p:ph idx="4" type="subTitle"/>
          </p:nvPr>
        </p:nvSpPr>
        <p:spPr>
          <a:xfrm>
            <a:off x="3224816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34"/>
          <p:cNvSpPr/>
          <p:nvPr/>
        </p:nvSpPr>
        <p:spPr>
          <a:xfrm>
            <a:off x="5981304" y="1213300"/>
            <a:ext cx="28455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34"/>
          <p:cNvSpPr txBox="1"/>
          <p:nvPr>
            <p:ph idx="5" type="body"/>
          </p:nvPr>
        </p:nvSpPr>
        <p:spPr>
          <a:xfrm>
            <a:off x="6070247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idx="6" type="subTitle"/>
          </p:nvPr>
        </p:nvSpPr>
        <p:spPr>
          <a:xfrm>
            <a:off x="6070247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3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3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p3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4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292600" y="1213300"/>
            <a:ext cx="21327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35"/>
          <p:cNvSpPr txBox="1"/>
          <p:nvPr>
            <p:ph idx="1" type="body"/>
          </p:nvPr>
        </p:nvSpPr>
        <p:spPr>
          <a:xfrm>
            <a:off x="388220" y="20640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2425130" y="1213300"/>
            <a:ext cx="21327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2" name="Google Shape;392;p35"/>
          <p:cNvSpPr txBox="1"/>
          <p:nvPr>
            <p:ph idx="2" type="body"/>
          </p:nvPr>
        </p:nvSpPr>
        <p:spPr>
          <a:xfrm>
            <a:off x="2524606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idx="3" type="subTitle"/>
          </p:nvPr>
        </p:nvSpPr>
        <p:spPr>
          <a:xfrm>
            <a:off x="395987" y="13136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4" type="subTitle"/>
          </p:nvPr>
        </p:nvSpPr>
        <p:spPr>
          <a:xfrm>
            <a:off x="2524607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5"/>
          <p:cNvSpPr/>
          <p:nvPr/>
        </p:nvSpPr>
        <p:spPr>
          <a:xfrm>
            <a:off x="4557594" y="1213300"/>
            <a:ext cx="21327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6" name="Google Shape;396;p35"/>
          <p:cNvSpPr txBox="1"/>
          <p:nvPr>
            <p:ph idx="5" type="body"/>
          </p:nvPr>
        </p:nvSpPr>
        <p:spPr>
          <a:xfrm>
            <a:off x="465713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7" name="Google Shape;397;p35"/>
          <p:cNvSpPr/>
          <p:nvPr/>
        </p:nvSpPr>
        <p:spPr>
          <a:xfrm>
            <a:off x="6690125" y="1213300"/>
            <a:ext cx="21327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8" name="Google Shape;398;p35"/>
          <p:cNvSpPr txBox="1"/>
          <p:nvPr>
            <p:ph idx="6" type="body"/>
          </p:nvPr>
        </p:nvSpPr>
        <p:spPr>
          <a:xfrm>
            <a:off x="678958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35"/>
          <p:cNvSpPr txBox="1"/>
          <p:nvPr>
            <p:ph idx="7" type="subTitle"/>
          </p:nvPr>
        </p:nvSpPr>
        <p:spPr>
          <a:xfrm>
            <a:off x="4657140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5"/>
          <p:cNvSpPr txBox="1"/>
          <p:nvPr>
            <p:ph idx="8" type="subTitle"/>
          </p:nvPr>
        </p:nvSpPr>
        <p:spPr>
          <a:xfrm>
            <a:off x="6789588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p3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4" name="Google Shape;404;p3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5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/>
          <p:nvPr>
            <p:ph idx="2" type="pic"/>
          </p:nvPr>
        </p:nvSpPr>
        <p:spPr>
          <a:xfrm>
            <a:off x="332000" y="1102925"/>
            <a:ext cx="6915000" cy="37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6"/>
          <p:cNvSpPr/>
          <p:nvPr/>
        </p:nvSpPr>
        <p:spPr>
          <a:xfrm>
            <a:off x="7236337" y="1102925"/>
            <a:ext cx="1097400" cy="460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9" name="Google Shape;409;p3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3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3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6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/>
          <p:nvPr/>
        </p:nvSpPr>
        <p:spPr>
          <a:xfrm>
            <a:off x="299641" y="301944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298987" y="3164944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37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37"/>
          <p:cNvSpPr txBox="1"/>
          <p:nvPr>
            <p:ph idx="1" type="subTitle"/>
          </p:nvPr>
        </p:nvSpPr>
        <p:spPr>
          <a:xfrm>
            <a:off x="335627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37"/>
          <p:cNvSpPr/>
          <p:nvPr/>
        </p:nvSpPr>
        <p:spPr>
          <a:xfrm>
            <a:off x="3055339" y="3164944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8" name="Google Shape;418;p37"/>
          <p:cNvSpPr/>
          <p:nvPr>
            <p:ph idx="2" type="pic"/>
          </p:nvPr>
        </p:nvSpPr>
        <p:spPr>
          <a:xfrm>
            <a:off x="305510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7"/>
          <p:cNvSpPr txBox="1"/>
          <p:nvPr>
            <p:ph idx="3" type="subTitle"/>
          </p:nvPr>
        </p:nvSpPr>
        <p:spPr>
          <a:xfrm>
            <a:off x="3085572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37"/>
          <p:cNvSpPr txBox="1"/>
          <p:nvPr>
            <p:ph idx="4" type="body"/>
          </p:nvPr>
        </p:nvSpPr>
        <p:spPr>
          <a:xfrm>
            <a:off x="329783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37"/>
          <p:cNvSpPr txBox="1"/>
          <p:nvPr>
            <p:ph idx="5" type="body"/>
          </p:nvPr>
        </p:nvSpPr>
        <p:spPr>
          <a:xfrm>
            <a:off x="3088466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37"/>
          <p:cNvSpPr/>
          <p:nvPr/>
        </p:nvSpPr>
        <p:spPr>
          <a:xfrm>
            <a:off x="3062463" y="809593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3" name="Google Shape;423;p37"/>
          <p:cNvSpPr/>
          <p:nvPr>
            <p:ph idx="6" type="pic"/>
          </p:nvPr>
        </p:nvSpPr>
        <p:spPr>
          <a:xfrm>
            <a:off x="3063994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3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3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7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>
            <a:off x="298192" y="301228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38"/>
          <p:cNvSpPr/>
          <p:nvPr/>
        </p:nvSpPr>
        <p:spPr>
          <a:xfrm>
            <a:off x="297538" y="3164228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38"/>
          <p:cNvSpPr txBox="1"/>
          <p:nvPr>
            <p:ph idx="1" type="subTitle"/>
          </p:nvPr>
        </p:nvSpPr>
        <p:spPr>
          <a:xfrm>
            <a:off x="334178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38"/>
          <p:cNvSpPr/>
          <p:nvPr/>
        </p:nvSpPr>
        <p:spPr>
          <a:xfrm>
            <a:off x="3053889" y="3164228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38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2" name="Google Shape;432;p38"/>
          <p:cNvSpPr/>
          <p:nvPr>
            <p:ph idx="2" type="pic"/>
          </p:nvPr>
        </p:nvSpPr>
        <p:spPr>
          <a:xfrm>
            <a:off x="304061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38"/>
          <p:cNvSpPr txBox="1"/>
          <p:nvPr>
            <p:ph idx="3" type="subTitle"/>
          </p:nvPr>
        </p:nvSpPr>
        <p:spPr>
          <a:xfrm>
            <a:off x="30841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8"/>
          <p:cNvSpPr txBox="1"/>
          <p:nvPr>
            <p:ph idx="4" type="body"/>
          </p:nvPr>
        </p:nvSpPr>
        <p:spPr>
          <a:xfrm>
            <a:off x="328334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38"/>
          <p:cNvSpPr txBox="1"/>
          <p:nvPr>
            <p:ph idx="5" type="body"/>
          </p:nvPr>
        </p:nvSpPr>
        <p:spPr>
          <a:xfrm>
            <a:off x="30870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38"/>
          <p:cNvSpPr/>
          <p:nvPr/>
        </p:nvSpPr>
        <p:spPr>
          <a:xfrm>
            <a:off x="3061014" y="808877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38"/>
          <p:cNvSpPr/>
          <p:nvPr>
            <p:ph idx="6" type="pic"/>
          </p:nvPr>
        </p:nvSpPr>
        <p:spPr>
          <a:xfrm>
            <a:off x="30625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3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5811189" y="3164228"/>
            <a:ext cx="2757300" cy="1683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38"/>
          <p:cNvSpPr txBox="1"/>
          <p:nvPr>
            <p:ph idx="7" type="subTitle"/>
          </p:nvPr>
        </p:nvSpPr>
        <p:spPr>
          <a:xfrm>
            <a:off x="58414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8" type="body"/>
          </p:nvPr>
        </p:nvSpPr>
        <p:spPr>
          <a:xfrm>
            <a:off x="58443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38"/>
          <p:cNvSpPr/>
          <p:nvPr>
            <p:ph idx="9" type="pic"/>
          </p:nvPr>
        </p:nvSpPr>
        <p:spPr>
          <a:xfrm>
            <a:off x="58198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8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9"/>
          <p:cNvSpPr/>
          <p:nvPr>
            <p:ph idx="2" type="pic"/>
          </p:nvPr>
        </p:nvSpPr>
        <p:spPr>
          <a:xfrm>
            <a:off x="317500" y="1104900"/>
            <a:ext cx="8521800" cy="373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7" name="Google Shape;447;p3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9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/>
          <p:nvPr>
            <p:ph idx="2" type="pic"/>
          </p:nvPr>
        </p:nvSpPr>
        <p:spPr>
          <a:xfrm>
            <a:off x="340412" y="3044150"/>
            <a:ext cx="2087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0"/>
          <p:cNvSpPr/>
          <p:nvPr>
            <p:ph idx="3" type="pic"/>
          </p:nvPr>
        </p:nvSpPr>
        <p:spPr>
          <a:xfrm>
            <a:off x="5649300" y="3044303"/>
            <a:ext cx="1190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40"/>
          <p:cNvSpPr/>
          <p:nvPr>
            <p:ph idx="4" type="pic"/>
          </p:nvPr>
        </p:nvSpPr>
        <p:spPr>
          <a:xfrm>
            <a:off x="340400" y="1690778"/>
            <a:ext cx="1416300" cy="13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0"/>
          <p:cNvSpPr/>
          <p:nvPr>
            <p:ph idx="5" type="pic"/>
          </p:nvPr>
        </p:nvSpPr>
        <p:spPr>
          <a:xfrm>
            <a:off x="2443047" y="3044052"/>
            <a:ext cx="1190100" cy="132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0"/>
          <p:cNvSpPr/>
          <p:nvPr>
            <p:ph idx="6" type="pic"/>
          </p:nvPr>
        </p:nvSpPr>
        <p:spPr>
          <a:xfrm>
            <a:off x="3648504" y="3044048"/>
            <a:ext cx="1991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0"/>
          <p:cNvSpPr/>
          <p:nvPr>
            <p:ph idx="7" type="pic"/>
          </p:nvPr>
        </p:nvSpPr>
        <p:spPr>
          <a:xfrm>
            <a:off x="1767376" y="1263050"/>
            <a:ext cx="18813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0"/>
          <p:cNvSpPr/>
          <p:nvPr>
            <p:ph idx="8" type="pic"/>
          </p:nvPr>
        </p:nvSpPr>
        <p:spPr>
          <a:xfrm>
            <a:off x="3648523" y="1263050"/>
            <a:ext cx="1592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40"/>
          <p:cNvSpPr/>
          <p:nvPr>
            <p:ph idx="9" type="pic"/>
          </p:nvPr>
        </p:nvSpPr>
        <p:spPr>
          <a:xfrm>
            <a:off x="5240654" y="1263050"/>
            <a:ext cx="15987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40"/>
          <p:cNvSpPr/>
          <p:nvPr>
            <p:ph idx="13" type="pic"/>
          </p:nvPr>
        </p:nvSpPr>
        <p:spPr>
          <a:xfrm>
            <a:off x="6860149" y="1263050"/>
            <a:ext cx="1962600" cy="355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4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9" name="Google Shape;459;p4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1" name="Google Shape;461;p4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3523325" y="2195625"/>
            <a:ext cx="4990200" cy="2385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420210" y="220220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378750" y="56225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378750" y="56225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5"/>
          <p:cNvSpPr/>
          <p:nvPr/>
        </p:nvSpPr>
        <p:spPr>
          <a:xfrm>
            <a:off x="3523323" y="165420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3623075" y="2300000"/>
            <a:ext cx="47907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2 Overview">
  <p:cSld name="TITLE_3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>
            <p:ph idx="2" type="pic"/>
          </p:nvPr>
        </p:nvSpPr>
        <p:spPr>
          <a:xfrm>
            <a:off x="3793600" y="2297107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6"/>
          <p:cNvSpPr/>
          <p:nvPr>
            <p:ph idx="3" type="pic"/>
          </p:nvPr>
        </p:nvSpPr>
        <p:spPr>
          <a:xfrm>
            <a:off x="663400" y="2297107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6"/>
          <p:cNvSpPr/>
          <p:nvPr/>
        </p:nvSpPr>
        <p:spPr>
          <a:xfrm>
            <a:off x="1689800" y="660200"/>
            <a:ext cx="4711200" cy="1639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160900" y="1757477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6"/>
          <p:cNvSpPr txBox="1"/>
          <p:nvPr>
            <p:ph type="title"/>
          </p:nvPr>
        </p:nvSpPr>
        <p:spPr>
          <a:xfrm>
            <a:off x="1721834" y="727054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Overview (5)">
  <p:cSld name="TITLE_3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298300" y="1431975"/>
            <a:ext cx="1713600" cy="1890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5431665" y="1431975"/>
            <a:ext cx="1713600" cy="1890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7137667" y="1431975"/>
            <a:ext cx="1713600" cy="189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2011981" y="1431975"/>
            <a:ext cx="1713600" cy="189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3717983" y="1431975"/>
            <a:ext cx="1713600" cy="1890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31089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544426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3" type="body"/>
          </p:nvPr>
        </p:nvSpPr>
        <p:spPr>
          <a:xfrm>
            <a:off x="7105524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4" type="body"/>
          </p:nvPr>
        </p:nvSpPr>
        <p:spPr>
          <a:xfrm>
            <a:off x="2037027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7"/>
          <p:cNvSpPr/>
          <p:nvPr>
            <p:ph idx="6" type="pic"/>
          </p:nvPr>
        </p:nvSpPr>
        <p:spPr>
          <a:xfrm>
            <a:off x="7137800" y="3322275"/>
            <a:ext cx="17136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"/>
          <p:cNvSpPr/>
          <p:nvPr>
            <p:ph idx="7" type="pic"/>
          </p:nvPr>
        </p:nvSpPr>
        <p:spPr>
          <a:xfrm>
            <a:off x="5427747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7"/>
          <p:cNvSpPr/>
          <p:nvPr>
            <p:ph idx="8" type="pic"/>
          </p:nvPr>
        </p:nvSpPr>
        <p:spPr>
          <a:xfrm>
            <a:off x="3723042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7"/>
          <p:cNvSpPr/>
          <p:nvPr>
            <p:ph idx="9" type="pic"/>
          </p:nvPr>
        </p:nvSpPr>
        <p:spPr>
          <a:xfrm>
            <a:off x="2011891" y="3322275"/>
            <a:ext cx="1728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7"/>
          <p:cNvSpPr/>
          <p:nvPr>
            <p:ph idx="13" type="pic"/>
          </p:nvPr>
        </p:nvSpPr>
        <p:spPr>
          <a:xfrm>
            <a:off x="298300" y="3322275"/>
            <a:ext cx="1716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298300" y="301050"/>
            <a:ext cx="40203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Goal">
  <p:cSld name="TITLE_3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298312" y="301050"/>
            <a:ext cx="5646900" cy="531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8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8"/>
          <p:cNvSpPr/>
          <p:nvPr/>
        </p:nvSpPr>
        <p:spPr>
          <a:xfrm>
            <a:off x="4463246" y="3362570"/>
            <a:ext cx="1190400" cy="97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5653655" y="3362561"/>
            <a:ext cx="487500" cy="478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4463250" y="1056975"/>
            <a:ext cx="4371300" cy="2305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8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8"/>
          <p:cNvSpPr txBox="1"/>
          <p:nvPr>
            <p:ph idx="3" type="body"/>
          </p:nvPr>
        </p:nvSpPr>
        <p:spPr>
          <a:xfrm>
            <a:off x="4484120" y="16674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" name="Google Shape;90;p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8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 Detailed Outline + Key Features">
  <p:cSld name="TITLE_3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6076827" y="986538"/>
            <a:ext cx="25152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2" type="subTitle"/>
          </p:nvPr>
        </p:nvSpPr>
        <p:spPr>
          <a:xfrm>
            <a:off x="194675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3" type="subTitle"/>
          </p:nvPr>
        </p:nvSpPr>
        <p:spPr>
          <a:xfrm>
            <a:off x="1178298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4" type="subTitle"/>
          </p:nvPr>
        </p:nvSpPr>
        <p:spPr>
          <a:xfrm>
            <a:off x="2161921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5" type="subTitle"/>
          </p:nvPr>
        </p:nvSpPr>
        <p:spPr>
          <a:xfrm>
            <a:off x="3139107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6" type="subTitle"/>
          </p:nvPr>
        </p:nvSpPr>
        <p:spPr>
          <a:xfrm>
            <a:off x="4108806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7" type="subTitle"/>
          </p:nvPr>
        </p:nvSpPr>
        <p:spPr>
          <a:xfrm>
            <a:off x="5092429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"/>
          <p:cNvSpPr/>
          <p:nvPr/>
        </p:nvSpPr>
        <p:spPr>
          <a:xfrm>
            <a:off x="298300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5197656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" name="Google Shape;104;p9"/>
          <p:cNvSpPr txBox="1"/>
          <p:nvPr>
            <p:ph idx="8" type="body"/>
          </p:nvPr>
        </p:nvSpPr>
        <p:spPr>
          <a:xfrm>
            <a:off x="30268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5" name="Google Shape;105;p9"/>
          <p:cNvSpPr txBox="1"/>
          <p:nvPr>
            <p:ph idx="9" type="body"/>
          </p:nvPr>
        </p:nvSpPr>
        <p:spPr>
          <a:xfrm>
            <a:off x="5210863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6" name="Google Shape;106;p9"/>
          <p:cNvSpPr/>
          <p:nvPr/>
        </p:nvSpPr>
        <p:spPr>
          <a:xfrm>
            <a:off x="3239217" y="1301925"/>
            <a:ext cx="982800" cy="353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9"/>
          <p:cNvSpPr txBox="1"/>
          <p:nvPr>
            <p:ph idx="13" type="body"/>
          </p:nvPr>
        </p:nvSpPr>
        <p:spPr>
          <a:xfrm>
            <a:off x="3251210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8" name="Google Shape;108;p9"/>
          <p:cNvSpPr/>
          <p:nvPr/>
        </p:nvSpPr>
        <p:spPr>
          <a:xfrm>
            <a:off x="4215083" y="1301925"/>
            <a:ext cx="982800" cy="3530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9"/>
          <p:cNvSpPr txBox="1"/>
          <p:nvPr>
            <p:ph idx="14" type="body"/>
          </p:nvPr>
        </p:nvSpPr>
        <p:spPr>
          <a:xfrm>
            <a:off x="4233736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0" name="Google Shape;110;p9"/>
          <p:cNvSpPr/>
          <p:nvPr/>
        </p:nvSpPr>
        <p:spPr>
          <a:xfrm>
            <a:off x="1280779" y="1301925"/>
            <a:ext cx="982800" cy="353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9"/>
          <p:cNvSpPr txBox="1"/>
          <p:nvPr>
            <p:ph idx="15" type="body"/>
          </p:nvPr>
        </p:nvSpPr>
        <p:spPr>
          <a:xfrm>
            <a:off x="128614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2" name="Google Shape;112;p9"/>
          <p:cNvSpPr/>
          <p:nvPr/>
        </p:nvSpPr>
        <p:spPr>
          <a:xfrm>
            <a:off x="2256692" y="1301925"/>
            <a:ext cx="982800" cy="353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3" name="Google Shape;113;p9"/>
          <p:cNvSpPr txBox="1"/>
          <p:nvPr>
            <p:ph idx="16" type="body"/>
          </p:nvPr>
        </p:nvSpPr>
        <p:spPr>
          <a:xfrm>
            <a:off x="2268684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4" name="Google Shape;114;p9"/>
          <p:cNvSpPr/>
          <p:nvPr/>
        </p:nvSpPr>
        <p:spPr>
          <a:xfrm>
            <a:off x="6182130" y="1301927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6182130" y="2680069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9"/>
          <p:cNvSpPr txBox="1"/>
          <p:nvPr>
            <p:ph idx="17" type="subTitle"/>
          </p:nvPr>
        </p:nvSpPr>
        <p:spPr>
          <a:xfrm>
            <a:off x="6164355" y="1264050"/>
            <a:ext cx="24726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8" type="body"/>
          </p:nvPr>
        </p:nvSpPr>
        <p:spPr>
          <a:xfrm>
            <a:off x="6160825" y="1743763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8" name="Google Shape;118;p9"/>
          <p:cNvSpPr txBox="1"/>
          <p:nvPr>
            <p:ph idx="19" type="subTitle"/>
          </p:nvPr>
        </p:nvSpPr>
        <p:spPr>
          <a:xfrm>
            <a:off x="6164657" y="2640406"/>
            <a:ext cx="2686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20" type="body"/>
          </p:nvPr>
        </p:nvSpPr>
        <p:spPr>
          <a:xfrm>
            <a:off x="6160825" y="2978547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0" name="Google Shape;120;p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p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vel Details">
  <p:cSld name="TITLE_3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>
            <a:off x="298300" y="301050"/>
            <a:ext cx="35340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p10"/>
          <p:cNvSpPr txBox="1"/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0"/>
          <p:cNvSpPr/>
          <p:nvPr>
            <p:ph idx="2" type="pic"/>
          </p:nvPr>
        </p:nvSpPr>
        <p:spPr>
          <a:xfrm>
            <a:off x="3836145" y="1334531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"/>
          <p:cNvSpPr/>
          <p:nvPr>
            <p:ph idx="3" type="pic"/>
          </p:nvPr>
        </p:nvSpPr>
        <p:spPr>
          <a:xfrm>
            <a:off x="3836145" y="2892484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"/>
          <p:cNvSpPr/>
          <p:nvPr/>
        </p:nvSpPr>
        <p:spPr>
          <a:xfrm>
            <a:off x="5324404" y="2374069"/>
            <a:ext cx="2480100" cy="2086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10"/>
          <p:cNvSpPr txBox="1"/>
          <p:nvPr>
            <p:ph idx="1" type="body"/>
          </p:nvPr>
        </p:nvSpPr>
        <p:spPr>
          <a:xfrm>
            <a:off x="5321031" y="2388890"/>
            <a:ext cx="2480100" cy="2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" name="Google Shape;131;p10"/>
          <p:cNvSpPr/>
          <p:nvPr/>
        </p:nvSpPr>
        <p:spPr>
          <a:xfrm>
            <a:off x="5324434" y="790425"/>
            <a:ext cx="3021000" cy="158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842990" y="908254"/>
            <a:ext cx="2989200" cy="2589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10"/>
          <p:cNvSpPr txBox="1"/>
          <p:nvPr>
            <p:ph idx="4" type="body"/>
          </p:nvPr>
        </p:nvSpPr>
        <p:spPr>
          <a:xfrm>
            <a:off x="866096" y="1255168"/>
            <a:ext cx="29511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5" type="body"/>
          </p:nvPr>
        </p:nvSpPr>
        <p:spPr>
          <a:xfrm>
            <a:off x="5321025" y="801853"/>
            <a:ext cx="30165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" name="Google Shape;135;p10"/>
          <p:cNvSpPr txBox="1"/>
          <p:nvPr>
            <p:ph idx="6" type="subTitle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1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a.usno.navy.mil/calculated/moon/phases?date=2017-01-10&amp;nump=50&amp;format=t&amp;submit=Get+Data" TargetMode="External"/><Relationship Id="rId4" Type="http://schemas.openxmlformats.org/officeDocument/2006/relationships/hyperlink" Target="https://data.lacity.org/Public-Safety/Crime-Data-from-2020-to-Present/2nrs-mtv8/about_data" TargetMode="External"/><Relationship Id="rId5" Type="http://schemas.openxmlformats.org/officeDocument/2006/relationships/hyperlink" Target="https://www.kaggle.com/datasets/iamkevin/raw-aggregate-houston-crime-report-data" TargetMode="External"/><Relationship Id="rId6" Type="http://schemas.openxmlformats.org/officeDocument/2006/relationships/hyperlink" Target="https://data.cityofchicago.org/Public-Safety/Crimes-2024/dqcy-ctma/about_data" TargetMode="External"/><Relationship Id="rId7" Type="http://schemas.openxmlformats.org/officeDocument/2006/relationships/hyperlink" Target="https://data.montgomerycountymd.gov/Public-Safety/Traffic-Violations/4mse-ku6q/about_dat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ktla.com/news/local-news/l-a-homicides-down-slightly-so-far-in-2024-repor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41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The Howlers</a:t>
            </a:r>
            <a:endParaRPr sz="2900"/>
          </a:p>
        </p:txBody>
      </p:sp>
      <p:sp>
        <p:nvSpPr>
          <p:cNvPr id="468" name="Google Shape;468;p41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Lunar Madness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 Investigating the relationship between </a:t>
            </a:r>
            <a:r>
              <a:rPr lang="en" sz="1200"/>
              <a:t>Erratic Behaviors and Moon Phases </a:t>
            </a:r>
            <a:r>
              <a:rPr lang="en" sz="1300"/>
              <a:t>)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Moon vs. Crime</a:t>
            </a:r>
            <a:endParaRPr/>
          </a:p>
        </p:txBody>
      </p:sp>
      <p:pic>
        <p:nvPicPr>
          <p:cNvPr id="566" name="Google Shape;5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0" y="1208200"/>
            <a:ext cx="5285149" cy="269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7" name="Google Shape;567;p50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Superposition</a:t>
            </a:r>
            <a:endParaRPr/>
          </a:p>
        </p:txBody>
      </p:sp>
      <p:sp>
        <p:nvSpPr>
          <p:cNvPr id="568" name="Google Shape;568;p50"/>
          <p:cNvSpPr txBox="1"/>
          <p:nvPr>
            <p:ph idx="4" type="body"/>
          </p:nvPr>
        </p:nvSpPr>
        <p:spPr>
          <a:xfrm>
            <a:off x="336525" y="1554825"/>
            <a:ext cx="34176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Overlaying our Moon Data on top of Crime data shows no discernable pattern or relation.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</p:txBody>
      </p:sp>
      <p:sp>
        <p:nvSpPr>
          <p:cNvPr id="569" name="Google Shape;569;p50"/>
          <p:cNvSpPr txBox="1"/>
          <p:nvPr>
            <p:ph idx="1" type="subTitle"/>
          </p:nvPr>
        </p:nvSpPr>
        <p:spPr>
          <a:xfrm>
            <a:off x="388120" y="2444206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Calculative </a:t>
            </a:r>
            <a:r>
              <a:rPr lang="en"/>
              <a:t>Comparison</a:t>
            </a:r>
            <a:endParaRPr/>
          </a:p>
        </p:txBody>
      </p:sp>
      <p:sp>
        <p:nvSpPr>
          <p:cNvPr id="570" name="Google Shape;570;p50"/>
          <p:cNvSpPr txBox="1"/>
          <p:nvPr>
            <p:ph idx="4" type="body"/>
          </p:nvPr>
        </p:nvSpPr>
        <p:spPr>
          <a:xfrm>
            <a:off x="388125" y="2937350"/>
            <a:ext cx="20433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</a:t>
            </a:r>
            <a:r>
              <a:rPr lang="en" u="sng"/>
              <a:t>vg (Full Moon Crimes)</a:t>
            </a:r>
            <a:r>
              <a:rPr lang="en"/>
              <a:t>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(Other Moon Crimes)</a:t>
            </a:r>
            <a:endParaRPr sz="9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</p:txBody>
      </p:sp>
      <p:sp>
        <p:nvSpPr>
          <p:cNvPr id="571" name="Google Shape;571;p50"/>
          <p:cNvSpPr txBox="1"/>
          <p:nvPr>
            <p:ph idx="4" type="body"/>
          </p:nvPr>
        </p:nvSpPr>
        <p:spPr>
          <a:xfrm>
            <a:off x="2394900" y="2959350"/>
            <a:ext cx="10797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</a:t>
            </a:r>
            <a:r>
              <a:rPr b="1" lang="en" sz="1400"/>
              <a:t>0.9982*</a:t>
            </a:r>
            <a:r>
              <a:rPr lang="en" u="sng"/>
              <a:t> </a:t>
            </a:r>
            <a:endParaRPr sz="9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</p:txBody>
      </p:sp>
      <p:sp>
        <p:nvSpPr>
          <p:cNvPr id="572" name="Google Shape;572;p50"/>
          <p:cNvSpPr txBox="1"/>
          <p:nvPr>
            <p:ph idx="4" type="body"/>
          </p:nvPr>
        </p:nvSpPr>
        <p:spPr>
          <a:xfrm>
            <a:off x="336525" y="4814850"/>
            <a:ext cx="8693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1D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*When a ratio is close to 1, it means that the two quantities being compared are nearly equal to each other; essentially, there is a very small difference between the two values in the ratio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vs. Full Moon </a:t>
            </a:r>
            <a:endParaRPr/>
          </a:p>
        </p:txBody>
      </p:sp>
      <p:grpSp>
        <p:nvGrpSpPr>
          <p:cNvPr id="578" name="Google Shape;578;p51"/>
          <p:cNvGrpSpPr/>
          <p:nvPr/>
        </p:nvGrpSpPr>
        <p:grpSpPr>
          <a:xfrm>
            <a:off x="3638293" y="998124"/>
            <a:ext cx="5505574" cy="2007874"/>
            <a:chOff x="3321075" y="1379126"/>
            <a:chExt cx="5822924" cy="2007874"/>
          </a:xfrm>
        </p:grpSpPr>
        <p:pic>
          <p:nvPicPr>
            <p:cNvPr id="579" name="Google Shape;579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1075" y="1379126"/>
              <a:ext cx="5822924" cy="20078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580" name="Google Shape;580;p51"/>
            <p:cNvSpPr/>
            <p:nvPr/>
          </p:nvSpPr>
          <p:spPr>
            <a:xfrm>
              <a:off x="6307000" y="1946850"/>
              <a:ext cx="197100" cy="399300"/>
            </a:xfrm>
            <a:prstGeom prst="flowChartSor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7842850" y="2073663"/>
              <a:ext cx="197100" cy="399300"/>
            </a:xfrm>
            <a:prstGeom prst="flowChartSor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82" name="Google Shape;582;p51"/>
            <p:cNvSpPr txBox="1"/>
            <p:nvPr/>
          </p:nvSpPr>
          <p:spPr>
            <a:xfrm>
              <a:off x="6196073" y="1781325"/>
              <a:ext cx="513600" cy="276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COVID</a:t>
              </a:r>
              <a:endParaRPr sz="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83" name="Google Shape;583;p51"/>
            <p:cNvSpPr txBox="1"/>
            <p:nvPr/>
          </p:nvSpPr>
          <p:spPr>
            <a:xfrm>
              <a:off x="7760800" y="1820038"/>
              <a:ext cx="513600" cy="276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RTO</a:t>
              </a:r>
              <a:endParaRPr sz="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84" name="Google Shape;584;p51"/>
          <p:cNvSpPr txBox="1"/>
          <p:nvPr>
            <p:ph idx="4294967295" type="subTitle"/>
          </p:nvPr>
        </p:nvSpPr>
        <p:spPr>
          <a:xfrm>
            <a:off x="323945" y="11667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Maryland Traffic Data</a:t>
            </a:r>
            <a:endParaRPr/>
          </a:p>
        </p:txBody>
      </p:sp>
      <p:sp>
        <p:nvSpPr>
          <p:cNvPr id="585" name="Google Shape;585;p51"/>
          <p:cNvSpPr txBox="1"/>
          <p:nvPr>
            <p:ph idx="4294967295" type="body"/>
          </p:nvPr>
        </p:nvSpPr>
        <p:spPr>
          <a:xfrm>
            <a:off x="336525" y="1554825"/>
            <a:ext cx="34176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Sliced data set to be only pre-covid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Normalized it by removing outliers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Overlaid with Moon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600" y="3085525"/>
            <a:ext cx="6830550" cy="2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1"/>
          <p:cNvSpPr txBox="1"/>
          <p:nvPr>
            <p:ph idx="4294967295" type="body"/>
          </p:nvPr>
        </p:nvSpPr>
        <p:spPr>
          <a:xfrm>
            <a:off x="152150" y="2326150"/>
            <a:ext cx="34176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	NULL HYPOTHESIS WINS AGAIN!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Deeper Look at L.A.</a:t>
            </a:r>
            <a:endParaRPr/>
          </a:p>
        </p:txBody>
      </p:sp>
      <p:sp>
        <p:nvSpPr>
          <p:cNvPr id="593" name="Google Shape;593;p52"/>
          <p:cNvSpPr txBox="1"/>
          <p:nvPr>
            <p:ph idx="8" type="body"/>
          </p:nvPr>
        </p:nvSpPr>
        <p:spPr>
          <a:xfrm>
            <a:off x="2180625" y="4715030"/>
            <a:ext cx="33144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@MICHAEL SLIDES  - Other cities data</a:t>
            </a:r>
            <a:endParaRPr b="1"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164" y="1013327"/>
            <a:ext cx="6339814" cy="401190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391875" y="1208200"/>
            <a:ext cx="1788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Here’s a more granular look at data from Los Angeles, breaking down crime rates by offense.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Inquiries like this prompted investigation into specific offenses. See Jupyter Notebooks for details.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How can we account for findings which appear to confirm the lunar effect?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3"/>
          <p:cNvSpPr txBox="1"/>
          <p:nvPr>
            <p:ph idx="1" type="subTitle"/>
          </p:nvPr>
        </p:nvSpPr>
        <p:spPr>
          <a:xfrm>
            <a:off x="323950" y="3059123"/>
            <a:ext cx="3314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Denver (2018 - 2023)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01" name="Google Shape;601;p53"/>
          <p:cNvSpPr txBox="1"/>
          <p:nvPr>
            <p:ph idx="4" type="body"/>
          </p:nvPr>
        </p:nvSpPr>
        <p:spPr>
          <a:xfrm>
            <a:off x="336525" y="3387000"/>
            <a:ext cx="33144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Shows a 2% increase in overall crime rate with a large sample size.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Shows a dramatic 58% increase in murder rate on a much smaller sample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2" name="Google Shape;602;p53"/>
          <p:cNvSpPr txBox="1"/>
          <p:nvPr>
            <p:ph idx="5" type="subTitle"/>
          </p:nvPr>
        </p:nvSpPr>
        <p:spPr>
          <a:xfrm>
            <a:off x="330400" y="1160353"/>
            <a:ext cx="33015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(2014 - 2023)</a:t>
            </a:r>
            <a:endParaRPr/>
          </a:p>
        </p:txBody>
      </p:sp>
      <p:sp>
        <p:nvSpPr>
          <p:cNvPr id="603" name="Google Shape;603;p53"/>
          <p:cNvSpPr txBox="1"/>
          <p:nvPr>
            <p:ph idx="6" type="body"/>
          </p:nvPr>
        </p:nvSpPr>
        <p:spPr>
          <a:xfrm>
            <a:off x="340450" y="1477171"/>
            <a:ext cx="3301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Shows essentially zero and even slightly negative correlation.</a:t>
            </a:r>
            <a:endParaRPr/>
          </a:p>
        </p:txBody>
      </p:sp>
      <p:sp>
        <p:nvSpPr>
          <p:cNvPr id="604" name="Google Shape;604;p53"/>
          <p:cNvSpPr txBox="1"/>
          <p:nvPr>
            <p:ph idx="7" type="subTitle"/>
          </p:nvPr>
        </p:nvSpPr>
        <p:spPr>
          <a:xfrm>
            <a:off x="323950" y="1962352"/>
            <a:ext cx="3314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Chicago (2020 - 2022)</a:t>
            </a:r>
            <a:endParaRPr/>
          </a:p>
        </p:txBody>
      </p:sp>
      <p:sp>
        <p:nvSpPr>
          <p:cNvPr id="605" name="Google Shape;605;p53"/>
          <p:cNvSpPr txBox="1"/>
          <p:nvPr>
            <p:ph idx="8" type="body"/>
          </p:nvPr>
        </p:nvSpPr>
        <p:spPr>
          <a:xfrm>
            <a:off x="342650" y="2289913"/>
            <a:ext cx="3314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Again a slightly negative correlation, suggesting no meaningful relationship.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Assault rates require analysis.</a:t>
            </a:r>
            <a:endParaRPr/>
          </a:p>
        </p:txBody>
      </p:sp>
      <p:sp>
        <p:nvSpPr>
          <p:cNvPr id="606" name="Google Shape;606;p53"/>
          <p:cNvSpPr txBox="1"/>
          <p:nvPr>
            <p:ph type="title"/>
          </p:nvPr>
        </p:nvSpPr>
        <p:spPr>
          <a:xfrm>
            <a:off x="323960" y="319454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Austin, </a:t>
            </a:r>
            <a:r>
              <a:rPr lang="en"/>
              <a:t>Chicago, </a:t>
            </a:r>
            <a:r>
              <a:rPr lang="en"/>
              <a:t>Denver</a:t>
            </a:r>
            <a:endParaRPr/>
          </a:p>
        </p:txBody>
      </p:sp>
      <p:pic>
        <p:nvPicPr>
          <p:cNvPr id="607" name="Google Shape;6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331" y="1185363"/>
            <a:ext cx="4338370" cy="16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225" y="3203425"/>
            <a:ext cx="3544649" cy="140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4"/>
          <p:cNvSpPr txBox="1"/>
          <p:nvPr>
            <p:ph idx="1" type="body"/>
          </p:nvPr>
        </p:nvSpPr>
        <p:spPr>
          <a:xfrm>
            <a:off x="393450" y="1364600"/>
            <a:ext cx="5295600" cy="29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two types of </a:t>
            </a:r>
            <a:r>
              <a:rPr lang="en"/>
              <a:t>findings</a:t>
            </a:r>
            <a:r>
              <a:rPr lang="en"/>
              <a:t> within the Denver data: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 </a:t>
            </a:r>
            <a:r>
              <a:rPr b="1" lang="en"/>
              <a:t>2% increase</a:t>
            </a:r>
            <a:r>
              <a:rPr lang="en"/>
              <a:t> in crime for full moon days on a </a:t>
            </a:r>
            <a:r>
              <a:rPr b="1" lang="en"/>
              <a:t>large sample </a:t>
            </a:r>
            <a:r>
              <a:rPr lang="en"/>
              <a:t>size of approximately 380,000.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 </a:t>
            </a:r>
            <a:r>
              <a:rPr b="1" lang="en"/>
              <a:t>58% increase</a:t>
            </a:r>
            <a:r>
              <a:rPr lang="en"/>
              <a:t> in murder for full moon days on a </a:t>
            </a:r>
            <a:r>
              <a:rPr b="1" lang="en"/>
              <a:t>small sample size</a:t>
            </a:r>
            <a:r>
              <a:rPr lang="en"/>
              <a:t> of approximately 400.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we’ve assessed which methods to use based on the distribution of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 it normally distributed?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one suggests </a:t>
            </a:r>
            <a:r>
              <a:rPr lang="en"/>
              <a:t>maybe yes, but figure two </a:t>
            </a:r>
            <a:r>
              <a:rPr b="1" lang="en"/>
              <a:t>looks like no.</a:t>
            </a:r>
            <a:r>
              <a:rPr lang="en"/>
              <a:t> We will not use parametric methods.</a:t>
            </a:r>
            <a:endParaRPr/>
          </a:p>
        </p:txBody>
      </p:sp>
      <p:sp>
        <p:nvSpPr>
          <p:cNvPr id="614" name="Google Shape;614;p54"/>
          <p:cNvSpPr txBox="1"/>
          <p:nvPr>
            <p:ph type="title"/>
          </p:nvPr>
        </p:nvSpPr>
        <p:spPr>
          <a:xfrm>
            <a:off x="279175" y="338025"/>
            <a:ext cx="55623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Denver Deep Dive</a:t>
            </a:r>
            <a:endParaRPr/>
          </a:p>
        </p:txBody>
      </p:sp>
      <p:pic>
        <p:nvPicPr>
          <p:cNvPr id="615" name="Google Shape;6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850" y="661250"/>
            <a:ext cx="2763425" cy="208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200" y="2907775"/>
            <a:ext cx="2672199" cy="20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/>
          <p:nvPr>
            <p:ph idx="1" type="body"/>
          </p:nvPr>
        </p:nvSpPr>
        <p:spPr>
          <a:xfrm>
            <a:off x="298300" y="1370375"/>
            <a:ext cx="5646900" cy="12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method called </a:t>
            </a:r>
            <a:r>
              <a:rPr b="1" i="1" lang="en"/>
              <a:t>bootstrapping</a:t>
            </a:r>
            <a:r>
              <a:rPr lang="en"/>
              <a:t> allows us to simulate a much larger dataset without needing to assume a normal distribution.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个个八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both the crime rate and the murder rate, we resampled our data 100,000 times to return a confidence interval and probability of directional relationship.</a:t>
            </a:r>
            <a:endParaRPr/>
          </a:p>
        </p:txBody>
      </p:sp>
      <p:sp>
        <p:nvSpPr>
          <p:cNvPr id="622" name="Google Shape;622;p5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Confidence Interval (CI)</a:t>
            </a:r>
            <a:endParaRPr/>
          </a:p>
        </p:txBody>
      </p:sp>
      <p:sp>
        <p:nvSpPr>
          <p:cNvPr id="623" name="Google Shape;623;p55"/>
          <p:cNvSpPr txBox="1"/>
          <p:nvPr/>
        </p:nvSpPr>
        <p:spPr>
          <a:xfrm>
            <a:off x="510850" y="2950925"/>
            <a:ext cx="2400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Crime Rate Increase: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95% CI = [-3.9, 12.0] 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Probability of directional relationship: </a:t>
            </a: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84%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4" name="Google Shape;624;p55"/>
          <p:cNvSpPr txBox="1"/>
          <p:nvPr/>
        </p:nvSpPr>
        <p:spPr>
          <a:xfrm>
            <a:off x="3415000" y="2645375"/>
            <a:ext cx="2029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Murder Rate Increase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95% CI = [-0.21, 0.32]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Probability of directional relationship: only </a:t>
            </a:r>
            <a:r>
              <a:rPr i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51%</a:t>
            </a:r>
            <a:endParaRPr i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(i.e. a coin flip)</a:t>
            </a:r>
            <a:endParaRPr i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5" name="Google Shape;6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566" y="1573500"/>
            <a:ext cx="3001900" cy="2166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6"/>
          <p:cNvSpPr txBox="1"/>
          <p:nvPr>
            <p:ph idx="1" type="body"/>
          </p:nvPr>
        </p:nvSpPr>
        <p:spPr>
          <a:xfrm>
            <a:off x="298300" y="1370375"/>
            <a:ext cx="56469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murder rate increase hypothesis folded quickly under pressure from the resampling (bootstrapping), the overall crime rate continued to show promise.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permutation test allows us to evaluate the null hypothesis by reshuffling the data randomly between both conditions; in this case: full moon vs.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“If we shuffle this data 100,000 times, how often would we observe an effect this strong purely by random chance?” </a:t>
            </a:r>
            <a:r>
              <a:rPr lang="en"/>
              <a:t>We did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The answer? </a:t>
            </a:r>
            <a:r>
              <a:rPr b="1" lang="en" sz="1700"/>
              <a:t>33% of the time</a:t>
            </a:r>
            <a:endParaRPr b="1" sz="17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This finding is not statistically significant.</a:t>
            </a:r>
            <a:endParaRPr/>
          </a:p>
        </p:txBody>
      </p:sp>
      <p:sp>
        <p:nvSpPr>
          <p:cNvPr id="631" name="Google Shape;631;p5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Permutation Test (P-Value)</a:t>
            </a:r>
            <a:endParaRPr/>
          </a:p>
        </p:txBody>
      </p:sp>
      <p:pic>
        <p:nvPicPr>
          <p:cNvPr id="632" name="Google Shape;6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600" y="1551975"/>
            <a:ext cx="2894002" cy="223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38" name="Google Shape;638;p57"/>
          <p:cNvSpPr txBox="1"/>
          <p:nvPr>
            <p:ph idx="4294967295" type="body"/>
          </p:nvPr>
        </p:nvSpPr>
        <p:spPr>
          <a:xfrm>
            <a:off x="292600" y="1103925"/>
            <a:ext cx="7763100" cy="3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O</a:t>
            </a:r>
            <a:r>
              <a:rPr b="1" lang="en"/>
              <a:t>verall: </a:t>
            </a:r>
            <a:br>
              <a:rPr b="1" lang="en"/>
            </a:br>
            <a:r>
              <a:rPr b="1" lang="en"/>
              <a:t>Mean, Ratios, Statistical, Confidence Interval analyses all indicate a LOW to NO relationship between Erratic Behaviors (Crime &amp; Traffic incidents) and Moon Phases</a:t>
            </a:r>
            <a:r>
              <a:rPr b="1" lang="en"/>
              <a:t> </a:t>
            </a:r>
            <a:br>
              <a:rPr b="1" lang="en"/>
            </a:b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Null Hypothesis proved: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Full Moon Crimes / Divided by / Other Moon </a:t>
            </a:r>
            <a:r>
              <a:rPr b="1" lang="en"/>
              <a:t>Phase</a:t>
            </a:r>
            <a:r>
              <a:rPr b="1" lang="en"/>
              <a:t> Crime rates:</a:t>
            </a:r>
            <a:endParaRPr b="1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Tendency</a:t>
            </a:r>
            <a:r>
              <a:rPr lang="en"/>
              <a:t> </a:t>
            </a:r>
            <a:r>
              <a:rPr lang="en"/>
              <a:t>towards</a:t>
            </a:r>
            <a:r>
              <a:rPr lang="en"/>
              <a:t> ‘1.0’ indicating LOW correlation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</a:t>
            </a:r>
            <a:r>
              <a:rPr b="1" lang="en"/>
              <a:t>ermutation test Indicates 33% chance when Moon phases are  compared </a:t>
            </a:r>
            <a:br>
              <a:rPr b="1" lang="en"/>
            </a:b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Lessons Learned: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Disparate data and small datasets can skew results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Unexpected patterns emerge and deserve additional research &amp; validation</a:t>
            </a:r>
            <a:br>
              <a:rPr b="1" lang="en"/>
            </a:b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Opportunities exist for data mining with this repository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Lunar Madness team is publicly sharing these models as a launching point for others  to approach, code, and apply statistical analysis to measure correlations and discover if two variables have any relation to one another.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8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644" name="Google Shape;644;p58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645" name="Google Shape;645;p5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"/>
          <p:cNvSpPr txBox="1"/>
          <p:nvPr>
            <p:ph idx="1" type="body"/>
          </p:nvPr>
        </p:nvSpPr>
        <p:spPr>
          <a:xfrm>
            <a:off x="1694400" y="12082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SOURCES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Moon Data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-"/>
            </a:pPr>
            <a:r>
              <a:rPr b="1"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 Naval Observatory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Metropolitan Cities | Crime Data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-"/>
            </a:pPr>
            <a:r>
              <a:rPr b="1" lang="en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Los Angeles</a:t>
            </a:r>
            <a:endParaRPr b="1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Houston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-"/>
            </a:pPr>
            <a:r>
              <a:rPr b="1" lang="en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Chicago</a:t>
            </a:r>
            <a:endParaRPr b="1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/>
              <a:t>Denver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/>
              <a:t>Austin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Traffic Violation Data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u="sng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Maryland</a:t>
            </a:r>
            <a:endParaRPr b="1"/>
          </a:p>
        </p:txBody>
      </p:sp>
      <p:sp>
        <p:nvSpPr>
          <p:cNvPr id="651" name="Google Shape;651;p5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Howlers</a:t>
            </a:r>
            <a:endParaRPr/>
          </a:p>
        </p:txBody>
      </p:sp>
      <p:sp>
        <p:nvSpPr>
          <p:cNvPr id="474" name="Google Shape;474;p4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42"/>
          <p:cNvSpPr txBox="1"/>
          <p:nvPr>
            <p:ph idx="1" type="body"/>
          </p:nvPr>
        </p:nvSpPr>
        <p:spPr>
          <a:xfrm>
            <a:off x="30854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Sheila Mathews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</a:t>
            </a:r>
            <a:r>
              <a:rPr lang="en" sz="1100"/>
              <a:t>Engineer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Research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Preparation &amp; Cleansing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Documentation</a:t>
            </a:r>
            <a:r>
              <a:rPr lang="en" sz="1100"/>
              <a:t> </a:t>
            </a:r>
            <a:endParaRPr sz="1100"/>
          </a:p>
        </p:txBody>
      </p:sp>
      <p:sp>
        <p:nvSpPr>
          <p:cNvPr id="476" name="Google Shape;476;p42"/>
          <p:cNvSpPr txBox="1"/>
          <p:nvPr>
            <p:ph idx="4" type="body"/>
          </p:nvPr>
        </p:nvSpPr>
        <p:spPr>
          <a:xfrm>
            <a:off x="2028252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Raymond Stover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Project Manager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Analyst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Documentation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Quality Assurance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7" name="Google Shape;477;p42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Brady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Scientist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Statistics &amp;</a:t>
            </a:r>
            <a:br>
              <a:rPr lang="en" sz="1100"/>
            </a:br>
            <a:r>
              <a:rPr lang="en" sz="1100"/>
              <a:t>Visualizations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Normalizations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Analysis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Presentation</a:t>
            </a:r>
            <a:endParaRPr sz="1100"/>
          </a:p>
        </p:txBody>
      </p:sp>
      <p:sp>
        <p:nvSpPr>
          <p:cNvPr id="478" name="Google Shape;478;p42"/>
          <p:cNvSpPr txBox="1"/>
          <p:nvPr>
            <p:ph idx="2" type="body"/>
          </p:nvPr>
        </p:nvSpPr>
        <p:spPr>
          <a:xfrm>
            <a:off x="54376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Zain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Business Analysis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Scientist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Analysis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Data Visualizations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2"/>
          <p:cNvSpPr txBox="1"/>
          <p:nvPr>
            <p:ph idx="2" type="body"/>
          </p:nvPr>
        </p:nvSpPr>
        <p:spPr>
          <a:xfrm>
            <a:off x="71473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Full Moon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 main guy!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42" y="3322275"/>
            <a:ext cx="1688400" cy="16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213" y="3322275"/>
            <a:ext cx="1688400" cy="16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2"/>
          <p:cNvPicPr preferRelativeResize="0"/>
          <p:nvPr/>
        </p:nvPicPr>
        <p:blipFill rotWithShape="1">
          <a:blip r:embed="rId5">
            <a:alphaModFix/>
          </a:blip>
          <a:srcRect b="4038" l="26007" r="26007" t="2038"/>
          <a:stretch/>
        </p:blipFill>
        <p:spPr>
          <a:xfrm>
            <a:off x="7147350" y="3322275"/>
            <a:ext cx="1688402" cy="16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2"/>
          <p:cNvPicPr preferRelativeResize="0"/>
          <p:nvPr/>
        </p:nvPicPr>
        <p:blipFill rotWithShape="1">
          <a:blip r:embed="rId6">
            <a:alphaModFix/>
          </a:blip>
          <a:srcRect b="0" l="0" r="0" t="24998"/>
          <a:stretch/>
        </p:blipFill>
        <p:spPr>
          <a:xfrm>
            <a:off x="279175" y="3322275"/>
            <a:ext cx="1725876" cy="168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2"/>
          <p:cNvPicPr preferRelativeResize="0"/>
          <p:nvPr/>
        </p:nvPicPr>
        <p:blipFill rotWithShape="1">
          <a:blip r:embed="rId7">
            <a:alphaModFix/>
          </a:blip>
          <a:srcRect b="20555" l="0" r="0" t="29077"/>
          <a:stretch/>
        </p:blipFill>
        <p:spPr>
          <a:xfrm>
            <a:off x="3722000" y="3322275"/>
            <a:ext cx="1725875" cy="16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/>
          <p:nvPr>
            <p:ph idx="5" type="subTitle"/>
          </p:nvPr>
        </p:nvSpPr>
        <p:spPr>
          <a:xfrm>
            <a:off x="336530" y="1146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Moon vs. Other</a:t>
            </a:r>
            <a:endParaRPr/>
          </a:p>
        </p:txBody>
      </p:sp>
      <p:sp>
        <p:nvSpPr>
          <p:cNvPr id="657" name="Google Shape;657;p60"/>
          <p:cNvSpPr txBox="1"/>
          <p:nvPr>
            <p:ph idx="6" type="body"/>
          </p:nvPr>
        </p:nvSpPr>
        <p:spPr>
          <a:xfrm>
            <a:off x="349106" y="1458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Full moon =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Other phases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(quarter moons, new moon)</a:t>
            </a:r>
            <a:endParaRPr/>
          </a:p>
        </p:txBody>
      </p:sp>
      <p:sp>
        <p:nvSpPr>
          <p:cNvPr id="658" name="Google Shape;658;p60"/>
          <p:cNvSpPr txBox="1"/>
          <p:nvPr>
            <p:ph idx="7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0"/>
          <p:cNvSpPr txBox="1"/>
          <p:nvPr>
            <p:ph idx="8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 Phase</a:t>
            </a:r>
            <a:endParaRPr/>
          </a:p>
        </p:txBody>
      </p:sp>
      <p:pic>
        <p:nvPicPr>
          <p:cNvPr id="661" name="Google Shape;6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50" y="2379725"/>
            <a:ext cx="8851402" cy="247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3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490" name="Google Shape;490;p43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Lunar Lunacy Effect</a:t>
            </a:r>
            <a:endParaRPr/>
          </a:p>
        </p:txBody>
      </p:sp>
      <p:sp>
        <p:nvSpPr>
          <p:cNvPr id="491" name="Google Shape;491;p43"/>
          <p:cNvSpPr txBox="1"/>
          <p:nvPr>
            <p:ph idx="3" type="body"/>
          </p:nvPr>
        </p:nvSpPr>
        <p:spPr>
          <a:xfrm>
            <a:off x="4476125" y="1664853"/>
            <a:ext cx="4071300" cy="19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popular urban legend that the Full Moon causes people to behave erratically.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prove or disprove the lunar lunacy effect by comparing crime data against the full moon in major </a:t>
            </a:r>
            <a:r>
              <a:rPr lang="en"/>
              <a:t>metropolitan</a:t>
            </a:r>
            <a:r>
              <a:rPr lang="en"/>
              <a:t> cities and traffic violations on Full Moon Days.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0" y="1068225"/>
            <a:ext cx="4171325" cy="39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44"/>
          <p:cNvSpPr txBox="1"/>
          <p:nvPr>
            <p:ph idx="1" type="body"/>
          </p:nvPr>
        </p:nvSpPr>
        <p:spPr>
          <a:xfrm>
            <a:off x="1705750" y="1223400"/>
            <a:ext cx="57552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 SemiBold"/>
                <a:ea typeface="Lexend SemiBold"/>
                <a:cs typeface="Lexend SemiBold"/>
                <a:sym typeface="Lexend SemiBold"/>
              </a:rPr>
              <a:t>Hypothesis:</a:t>
            </a:r>
            <a:endParaRPr sz="20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Higher volume of erratic behavior should be observable on days with Full Moon.</a:t>
            </a:r>
            <a:endParaRPr sz="22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i="1" lang="en" sz="1600">
                <a:latin typeface="Lexend SemiBold"/>
                <a:ea typeface="Lexend SemiBold"/>
                <a:cs typeface="Lexend SemiBold"/>
                <a:sym typeface="Lexend SemiBold"/>
              </a:rPr>
              <a:t>Erratic Behavior:</a:t>
            </a:r>
            <a:r>
              <a:rPr i="1" lang="en" sz="800"/>
              <a:t>  </a:t>
            </a:r>
            <a:r>
              <a:rPr i="1" lang="en"/>
              <a:t>Unpredictable, irregular, or inconsistent behavior that deviates from what is considered normal. It can include mood swings, impulsive actions, and exaggerated emotional responses. </a:t>
            </a:r>
            <a:r>
              <a:rPr i="1" lang="en"/>
              <a:t> 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</a:t>
            </a:r>
            <a:endParaRPr/>
          </a:p>
        </p:txBody>
      </p:sp>
      <p:sp>
        <p:nvSpPr>
          <p:cNvPr id="501" name="Google Shape;501;p44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4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44"/>
          <p:cNvSpPr txBox="1"/>
          <p:nvPr>
            <p:ph idx="1" type="body"/>
          </p:nvPr>
        </p:nvSpPr>
        <p:spPr>
          <a:xfrm>
            <a:off x="1021625" y="3433675"/>
            <a:ext cx="69909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</a:t>
            </a:r>
            <a:r>
              <a:rPr i="1" lang="en" sz="1600"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r>
              <a:rPr i="1" lang="en" sz="1600">
                <a:latin typeface="Lexend SemiBold"/>
                <a:ea typeface="Lexend SemiBold"/>
                <a:cs typeface="Lexend SemiBold"/>
                <a:sym typeface="Lexend SemiBold"/>
              </a:rPr>
              <a:t>Analogous</a:t>
            </a:r>
            <a:r>
              <a:rPr i="1" lang="en" sz="1600">
                <a:latin typeface="Lexend SemiBold"/>
                <a:ea typeface="Lexend SemiBold"/>
                <a:cs typeface="Lexend SemiBold"/>
                <a:sym typeface="Lexend SemiBold"/>
              </a:rPr>
              <a:t> dataset == Crime Data / Traffic Violations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4"/>
          <p:cNvSpPr txBox="1"/>
          <p:nvPr>
            <p:ph idx="1" type="body"/>
          </p:nvPr>
        </p:nvSpPr>
        <p:spPr>
          <a:xfrm>
            <a:off x="1460100" y="4058450"/>
            <a:ext cx="57552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Lexend SemiBold"/>
                <a:ea typeface="Lexend SemiBold"/>
                <a:cs typeface="Lexend SemiBold"/>
                <a:sym typeface="Lexend SemiBold"/>
              </a:rPr>
              <a:t>Crime &amp; Traffic Data ~ Moon Phases</a:t>
            </a:r>
            <a:endParaRPr i="1" sz="16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19998">
            <a:off x="1156356" y="1897562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5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Moon vs. Crime &amp; Traffic</a:t>
            </a:r>
            <a:endParaRPr/>
          </a:p>
        </p:txBody>
      </p:sp>
      <p:sp>
        <p:nvSpPr>
          <p:cNvPr id="511" name="Google Shape;511;p45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Moon vs. Crime &amp; Traffic</a:t>
            </a:r>
            <a:endParaRPr/>
          </a:p>
        </p:txBody>
      </p:sp>
      <p:sp>
        <p:nvSpPr>
          <p:cNvPr id="512" name="Google Shape;512;p45"/>
          <p:cNvSpPr txBox="1"/>
          <p:nvPr>
            <p:ph idx="3" type="body"/>
          </p:nvPr>
        </p:nvSpPr>
        <p:spPr>
          <a:xfrm>
            <a:off x="4476125" y="1436250"/>
            <a:ext cx="43386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Moon Phase: Full Moon vs. Other (</a:t>
            </a:r>
            <a:r>
              <a:rPr i="1" lang="en"/>
              <a:t>quarters + new)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Traffic: MD Traffic Violations </a:t>
            </a:r>
            <a:r>
              <a:rPr i="1" lang="en"/>
              <a:t>(2015 - 2020)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Crime: 4 </a:t>
            </a:r>
            <a:r>
              <a:rPr lang="en"/>
              <a:t>Major Metropolitan Crime Data Sets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Analysis: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Primary Dataset: Moon data | 2015 - 2024 (9 yrs)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2 Datasets </a:t>
            </a:r>
            <a:r>
              <a:rPr lang="en" sz="1000"/>
              <a:t>(Crime &amp; Traffic)</a:t>
            </a:r>
            <a:r>
              <a:rPr lang="en"/>
              <a:t> merged w/ Moon Data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Crime Rate: Days w/ Full Moon vs. Other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Visualizations</a:t>
            </a:r>
            <a:endParaRPr/>
          </a:p>
        </p:txBody>
      </p:sp>
      <p:sp>
        <p:nvSpPr>
          <p:cNvPr id="513" name="Google Shape;513;p4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45"/>
          <p:cNvPicPr preferRelativeResize="0"/>
          <p:nvPr/>
        </p:nvPicPr>
        <p:blipFill rotWithShape="1">
          <a:blip r:embed="rId4">
            <a:alphaModFix/>
          </a:blip>
          <a:srcRect b="0" l="0" r="3586" t="3984"/>
          <a:stretch/>
        </p:blipFill>
        <p:spPr>
          <a:xfrm>
            <a:off x="213709" y="3495800"/>
            <a:ext cx="1290976" cy="155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5" name="Google Shape;5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200" y="931613"/>
            <a:ext cx="1290970" cy="155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6" name="Google Shape;51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1199" y="3507550"/>
            <a:ext cx="1290974" cy="15230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7" name="Google Shape;51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438" y="931625"/>
            <a:ext cx="1225500" cy="148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9253" y="3524878"/>
            <a:ext cx="1225475" cy="14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2295" y="3683625"/>
            <a:ext cx="2366505" cy="13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6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525" name="Google Shape;525;p46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TLDR</a:t>
            </a:r>
            <a:endParaRPr/>
          </a:p>
        </p:txBody>
      </p:sp>
      <p:sp>
        <p:nvSpPr>
          <p:cNvPr id="526" name="Google Shape;526;p46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</p:spPr>
      </p:sp>
      <p:sp>
        <p:nvSpPr>
          <p:cNvPr id="527" name="Google Shape;527;p46"/>
          <p:cNvSpPr txBox="1"/>
          <p:nvPr>
            <p:ph idx="3" type="body"/>
          </p:nvPr>
        </p:nvSpPr>
        <p:spPr>
          <a:xfrm>
            <a:off x="4484120" y="14388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Unfortunately the Null Hypothesis came out ahead and our Alternate Hypothesis was not proven.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Null Hypothesis:</a:t>
            </a:r>
            <a:r>
              <a:rPr i="1" lang="en"/>
              <a:t>  Findings Indicated that there is </a:t>
            </a:r>
            <a:r>
              <a:rPr b="1" i="1" lang="en"/>
              <a:t>NO</a:t>
            </a:r>
            <a:r>
              <a:rPr i="1" lang="en"/>
              <a:t> relationship between the two variables: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/>
              <a:t>Erratic Behavior (Crime / Traffic Violations)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/>
              <a:t>Full Moon 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/>
            </a:br>
            <a:r>
              <a:rPr i="1" lang="en"/>
              <a:t>Alt Hypothesis </a:t>
            </a:r>
            <a:r>
              <a:rPr i="1" lang="en"/>
              <a:t>wasn't</a:t>
            </a:r>
            <a:r>
              <a:rPr i="1" lang="en"/>
              <a:t> proven despite expanding to multiple cities</a:t>
            </a:r>
            <a:r>
              <a:rPr lang="en"/>
              <a:t> </a:t>
            </a:r>
            <a:endParaRPr/>
          </a:p>
        </p:txBody>
      </p:sp>
      <p:pic>
        <p:nvPicPr>
          <p:cNvPr id="528" name="Google Shape;5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00" y="1163438"/>
            <a:ext cx="3567125" cy="35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/>
          <p:nvPr>
            <p:ph idx="1" type="subTitle"/>
          </p:nvPr>
        </p:nvSpPr>
        <p:spPr>
          <a:xfrm>
            <a:off x="323945" y="11667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Data </a:t>
            </a:r>
            <a:endParaRPr/>
          </a:p>
        </p:txBody>
      </p:sp>
      <p:sp>
        <p:nvSpPr>
          <p:cNvPr id="534" name="Google Shape;534;p47"/>
          <p:cNvSpPr txBox="1"/>
          <p:nvPr>
            <p:ph idx="4" type="body"/>
          </p:nvPr>
        </p:nvSpPr>
        <p:spPr>
          <a:xfrm>
            <a:off x="336525" y="1478625"/>
            <a:ext cx="35619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Cleaned and transformed </a:t>
            </a:r>
            <a:r>
              <a:rPr i="1" lang="en" sz="1100"/>
              <a:t>(nan, datetime)</a:t>
            </a:r>
            <a:endParaRPr i="1"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Columns: </a:t>
            </a:r>
            <a:r>
              <a:rPr lang="en" sz="1100"/>
              <a:t>Date of Crime &amp; Type of Crime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Visualized (groupby # of crimes on Date)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35" name="Google Shape;535;p47"/>
          <p:cNvSpPr txBox="1"/>
          <p:nvPr>
            <p:ph idx="5" type="subTitle"/>
          </p:nvPr>
        </p:nvSpPr>
        <p:spPr>
          <a:xfrm>
            <a:off x="336530" y="25947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536" name="Google Shape;536;p47"/>
          <p:cNvSpPr txBox="1"/>
          <p:nvPr>
            <p:ph idx="6" type="body"/>
          </p:nvPr>
        </p:nvSpPr>
        <p:spPr>
          <a:xfrm>
            <a:off x="349099" y="2906625"/>
            <a:ext cx="36639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2024 &gt; Crime Dropped Significantly</a:t>
            </a:r>
            <a:br>
              <a:rPr lang="en" sz="1100"/>
            </a:br>
            <a:endParaRPr sz="1100"/>
          </a:p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2022  to 2024 &gt; Crime spike patterns</a:t>
            </a:r>
            <a:endParaRPr sz="1100"/>
          </a:p>
        </p:txBody>
      </p:sp>
      <p:sp>
        <p:nvSpPr>
          <p:cNvPr id="537" name="Google Shape;537;p4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Crime Data</a:t>
            </a:r>
            <a:endParaRPr/>
          </a:p>
        </p:txBody>
      </p:sp>
      <p:pic>
        <p:nvPicPr>
          <p:cNvPr id="538" name="Google Shape;5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0" y="1208200"/>
            <a:ext cx="5315551" cy="308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9" name="Google Shape;539;p47"/>
          <p:cNvSpPr/>
          <p:nvPr/>
        </p:nvSpPr>
        <p:spPr>
          <a:xfrm>
            <a:off x="8713425" y="2767125"/>
            <a:ext cx="197100" cy="399300"/>
          </a:xfrm>
          <a:prstGeom prst="flowChartSo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0" name="Google Shape;540;p47"/>
          <p:cNvSpPr/>
          <p:nvPr/>
        </p:nvSpPr>
        <p:spPr>
          <a:xfrm>
            <a:off x="6457550" y="1694600"/>
            <a:ext cx="197100" cy="399300"/>
          </a:xfrm>
          <a:prstGeom prst="flowChartSo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p47"/>
          <p:cNvSpPr txBox="1"/>
          <p:nvPr/>
        </p:nvSpPr>
        <p:spPr>
          <a:xfrm>
            <a:off x="4558600" y="4719750"/>
            <a:ext cx="4470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solidFill>
                  <a:schemeClr val="hlink"/>
                </a:solidFill>
                <a:highlight>
                  <a:srgbClr val="1C1C1C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**KTLA News: L.A. homicides down slightly so far in 2024: report</a:t>
            </a:r>
            <a:endParaRPr b="1" sz="900">
              <a:solidFill>
                <a:srgbClr val="FFFFFF"/>
              </a:solidFill>
              <a:highlight>
                <a:srgbClr val="1C1C1C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2" name="Google Shape;542;p47"/>
          <p:cNvSpPr txBox="1"/>
          <p:nvPr/>
        </p:nvSpPr>
        <p:spPr>
          <a:xfrm>
            <a:off x="2534275" y="4710250"/>
            <a:ext cx="2592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Corroborating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News Article: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8"/>
          <p:cNvSpPr txBox="1"/>
          <p:nvPr>
            <p:ph idx="5" type="subTitle"/>
          </p:nvPr>
        </p:nvSpPr>
        <p:spPr>
          <a:xfrm>
            <a:off x="336530" y="12231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Crime Data</a:t>
            </a:r>
            <a:endParaRPr/>
          </a:p>
        </p:txBody>
      </p:sp>
      <p:sp>
        <p:nvSpPr>
          <p:cNvPr id="548" name="Google Shape;548;p48"/>
          <p:cNvSpPr txBox="1"/>
          <p:nvPr>
            <p:ph idx="6" type="body"/>
          </p:nvPr>
        </p:nvSpPr>
        <p:spPr>
          <a:xfrm>
            <a:off x="349106" y="17636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Created a Control Dataset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Removed: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- 2024 crime crackdown by LAPD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Used Boxplot to identify Outliers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(</a:t>
            </a:r>
            <a:r>
              <a:rPr i="1" lang="en"/>
              <a:t>Crime Spikes/Low’s)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Outliers</a:t>
            </a:r>
            <a:endParaRPr/>
          </a:p>
        </p:txBody>
      </p:sp>
      <p:pic>
        <p:nvPicPr>
          <p:cNvPr id="550" name="Google Shape;5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450" y="1225148"/>
            <a:ext cx="4986725" cy="285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9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</p:spPr>
      </p:sp>
      <p:sp>
        <p:nvSpPr>
          <p:cNvPr id="556" name="Google Shape;556;p4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Crime Data</a:t>
            </a:r>
            <a:endParaRPr/>
          </a:p>
        </p:txBody>
      </p:sp>
      <p:pic>
        <p:nvPicPr>
          <p:cNvPr id="557" name="Google Shape;5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0" y="937125"/>
            <a:ext cx="8808401" cy="197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8" name="Google Shape;558;p49"/>
          <p:cNvPicPr preferRelativeResize="0"/>
          <p:nvPr/>
        </p:nvPicPr>
        <p:blipFill rotWithShape="1">
          <a:blip r:embed="rId4">
            <a:alphaModFix/>
          </a:blip>
          <a:srcRect b="4979" l="0" r="0" t="0"/>
          <a:stretch/>
        </p:blipFill>
        <p:spPr>
          <a:xfrm>
            <a:off x="287600" y="2956925"/>
            <a:ext cx="7447099" cy="211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9" name="Google Shape;559;p49"/>
          <p:cNvSpPr/>
          <p:nvPr/>
        </p:nvSpPr>
        <p:spPr>
          <a:xfrm>
            <a:off x="7353425" y="1104950"/>
            <a:ext cx="96300" cy="36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000" y="3612313"/>
            <a:ext cx="1295000" cy="6004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ptions Proposal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